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6" r:id="rId3"/>
    <p:sldId id="264" r:id="rId4"/>
    <p:sldId id="257" r:id="rId5"/>
    <p:sldId id="270" r:id="rId6"/>
    <p:sldId id="269"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AFCC604-984B-3415-E2CE-60109B95A084}" name="Tom Remy" initials="TR" userId="S::tremy@worldbank.org::cef125aa-a591-477d-920d-8a5f1749ad7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CF7B6D-2B93-4072-9669-20FF6AC1E827}" v="62" dt="2026-02-02T15:53:14.5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6" y="108"/>
      </p:cViewPr>
      <p:guideLst/>
    </p:cSldViewPr>
  </p:slideViewPr>
  <p:notesTextViewPr>
    <p:cViewPr>
      <p:scale>
        <a:sx n="1" d="1"/>
        <a:sy n="1" d="1"/>
      </p:scale>
      <p:origin x="0" y="0"/>
    </p:cViewPr>
  </p:notesTextViewPr>
  <p:sorterViewPr>
    <p:cViewPr>
      <p:scale>
        <a:sx n="100" d="100"/>
        <a:sy n="100" d="100"/>
      </p:scale>
      <p:origin x="0" y="-1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78B44-2B7F-4EDA-B358-1A7DA4040C95}" type="datetimeFigureOut">
              <a:rPr lang="en-US" smtClean="0"/>
              <a:t>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B8D62D-729F-4174-8710-B302481D9976}" type="slidenum">
              <a:rPr lang="en-US" smtClean="0"/>
              <a:t>‹N°›</a:t>
            </a:fld>
            <a:endParaRPr lang="en-US"/>
          </a:p>
        </p:txBody>
      </p:sp>
    </p:spTree>
    <p:extLst>
      <p:ext uri="{BB962C8B-B14F-4D97-AF65-F5344CB8AC3E}">
        <p14:creationId xmlns:p14="http://schemas.microsoft.com/office/powerpoint/2010/main" val="1157039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Cadastre</a:t>
            </a:r>
            <a:r>
              <a:rPr lang="en-US" dirty="0"/>
              <a:t>, Schema Directeur, Tariffs, Codes Reseau, Performance du Reseau, </a:t>
            </a:r>
            <a:r>
              <a:rPr lang="en-US" dirty="0" err="1"/>
              <a:t>Echanges</a:t>
            </a:r>
            <a:r>
              <a:rPr lang="en-US" dirty="0"/>
              <a:t> aux Interconnections, </a:t>
            </a:r>
            <a:r>
              <a:rPr lang="en-US" dirty="0" err="1"/>
              <a:t>technologis</a:t>
            </a:r>
            <a:r>
              <a:rPr lang="en-US" dirty="0"/>
              <a:t> eligibles, design de </a:t>
            </a:r>
            <a:r>
              <a:rPr lang="en-US" dirty="0" err="1"/>
              <a:t>contrats</a:t>
            </a:r>
            <a:r>
              <a:rPr lang="en-US" dirty="0"/>
              <a:t>,…</a:t>
            </a:r>
            <a:r>
              <a:rPr lang="en-US" dirty="0" err="1"/>
              <a:t>toutes</a:t>
            </a:r>
            <a:r>
              <a:rPr lang="en-US" dirty="0"/>
              <a:t> </a:t>
            </a:r>
            <a:r>
              <a:rPr lang="en-US" dirty="0" err="1"/>
              <a:t>ces</a:t>
            </a:r>
            <a:r>
              <a:rPr lang="en-US" dirty="0"/>
              <a:t> </a:t>
            </a:r>
            <a:r>
              <a:rPr lang="en-US" dirty="0" err="1"/>
              <a:t>reglementations</a:t>
            </a:r>
            <a:r>
              <a:rPr lang="en-US" dirty="0"/>
              <a:t> participant a </a:t>
            </a:r>
            <a:r>
              <a:rPr lang="en-US" dirty="0" err="1"/>
              <a:t>l’attractivite</a:t>
            </a:r>
            <a:r>
              <a:rPr lang="en-US" dirty="0"/>
              <a:t> des </a:t>
            </a:r>
            <a:r>
              <a:rPr lang="en-US" dirty="0" err="1"/>
              <a:t>projets</a:t>
            </a:r>
            <a:r>
              <a:rPr lang="en-US" dirty="0"/>
              <a:t>. Et le </a:t>
            </a:r>
            <a:r>
              <a:rPr lang="en-US" dirty="0" err="1"/>
              <a:t>regulateur</a:t>
            </a:r>
            <a:r>
              <a:rPr lang="en-US" dirty="0"/>
              <a:t> Energie est </a:t>
            </a:r>
            <a:r>
              <a:rPr lang="en-US" dirty="0" err="1"/>
              <a:t>directement</a:t>
            </a:r>
            <a:r>
              <a:rPr lang="en-US" dirty="0"/>
              <a:t> </a:t>
            </a:r>
            <a:r>
              <a:rPr lang="en-US" dirty="0" err="1"/>
              <a:t>ou</a:t>
            </a:r>
            <a:r>
              <a:rPr lang="en-US" dirty="0"/>
              <a:t> </a:t>
            </a:r>
            <a:r>
              <a:rPr lang="en-US" dirty="0" err="1"/>
              <a:t>indirectement</a:t>
            </a:r>
            <a:r>
              <a:rPr lang="en-US" dirty="0"/>
              <a:t> </a:t>
            </a:r>
            <a:r>
              <a:rPr lang="en-US" dirty="0" err="1"/>
              <a:t>implique</a:t>
            </a:r>
            <a:r>
              <a:rPr lang="en-US" dirty="0"/>
              <a:t> dans </a:t>
            </a:r>
            <a:r>
              <a:rPr lang="en-US" dirty="0" err="1"/>
              <a:t>toutes</a:t>
            </a:r>
            <a:r>
              <a:rPr lang="en-US" dirty="0"/>
              <a:t>…</a:t>
            </a:r>
            <a:endParaRPr lang="fr-FR" dirty="0"/>
          </a:p>
        </p:txBody>
      </p:sp>
      <p:sp>
        <p:nvSpPr>
          <p:cNvPr id="4" name="Slide Number Placeholder 3"/>
          <p:cNvSpPr>
            <a:spLocks noGrp="1"/>
          </p:cNvSpPr>
          <p:nvPr>
            <p:ph type="sldNum" sz="quarter" idx="5"/>
          </p:nvPr>
        </p:nvSpPr>
        <p:spPr/>
        <p:txBody>
          <a:bodyPr/>
          <a:lstStyle/>
          <a:p>
            <a:fld id="{04B8D62D-729F-4174-8710-B302481D9976}" type="slidenum">
              <a:rPr lang="en-US" smtClean="0"/>
              <a:t>3</a:t>
            </a:fld>
            <a:endParaRPr lang="en-US"/>
          </a:p>
        </p:txBody>
      </p:sp>
    </p:spTree>
    <p:extLst>
      <p:ext uri="{BB962C8B-B14F-4D97-AF65-F5344CB8AC3E}">
        <p14:creationId xmlns:p14="http://schemas.microsoft.com/office/powerpoint/2010/main" val="2114681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Autre</a:t>
            </a:r>
            <a:r>
              <a:rPr lang="en-US" dirty="0"/>
              <a:t> </a:t>
            </a:r>
            <a:r>
              <a:rPr lang="en-US" dirty="0" err="1"/>
              <a:t>exemple</a:t>
            </a:r>
            <a:r>
              <a:rPr lang="en-US" dirty="0"/>
              <a:t>, Haiti </a:t>
            </a:r>
            <a:r>
              <a:rPr lang="en-US" dirty="0" err="1"/>
              <a:t>decret</a:t>
            </a:r>
            <a:r>
              <a:rPr lang="en-US" dirty="0"/>
              <a:t> concessions </a:t>
            </a:r>
            <a:r>
              <a:rPr lang="en-US" dirty="0" err="1"/>
              <a:t>en</a:t>
            </a:r>
            <a:r>
              <a:rPr lang="en-US" dirty="0"/>
              <a:t> 2016, qui </a:t>
            </a:r>
            <a:r>
              <a:rPr lang="en-US" dirty="0" err="1"/>
              <a:t>enleve</a:t>
            </a:r>
            <a:r>
              <a:rPr lang="en-US" dirty="0"/>
              <a:t> le monopole d’etat a EDH pour la vente </a:t>
            </a:r>
            <a:r>
              <a:rPr lang="en-US" dirty="0" err="1"/>
              <a:t>d’electricite</a:t>
            </a:r>
            <a:r>
              <a:rPr lang="en-US" dirty="0"/>
              <a:t> et </a:t>
            </a:r>
            <a:r>
              <a:rPr lang="en-US" dirty="0" err="1"/>
              <a:t>parmet</a:t>
            </a:r>
            <a:r>
              <a:rPr lang="en-US" dirty="0"/>
              <a:t> le </a:t>
            </a:r>
            <a:r>
              <a:rPr lang="en-US" dirty="0" err="1"/>
              <a:t>developpement</a:t>
            </a:r>
            <a:r>
              <a:rPr lang="en-US" dirty="0"/>
              <a:t> de mini-reseaux et de concessions dans les systems de province.</a:t>
            </a:r>
          </a:p>
          <a:p>
            <a:endParaRPr lang="en-US" dirty="0"/>
          </a:p>
          <a:p>
            <a:r>
              <a:rPr lang="en-US" dirty="0"/>
              <a:t>In Q4-2025 alone, NERSA has registered 146 new solar PV generation facilities </a:t>
            </a:r>
            <a:r>
              <a:rPr lang="en-US" dirty="0" err="1"/>
              <a:t>totalling</a:t>
            </a:r>
            <a:r>
              <a:rPr lang="en-US" dirty="0"/>
              <a:t> 1820 MW…peak load is 32,000MW in South Africa.</a:t>
            </a:r>
            <a:endParaRPr lang="fr-FR" dirty="0"/>
          </a:p>
        </p:txBody>
      </p:sp>
      <p:sp>
        <p:nvSpPr>
          <p:cNvPr id="4" name="Slide Number Placeholder 3"/>
          <p:cNvSpPr>
            <a:spLocks noGrp="1"/>
          </p:cNvSpPr>
          <p:nvPr>
            <p:ph type="sldNum" sz="quarter" idx="5"/>
          </p:nvPr>
        </p:nvSpPr>
        <p:spPr/>
        <p:txBody>
          <a:bodyPr/>
          <a:lstStyle/>
          <a:p>
            <a:fld id="{04B8D62D-729F-4174-8710-B302481D9976}" type="slidenum">
              <a:rPr lang="en-US" smtClean="0"/>
              <a:t>5</a:t>
            </a:fld>
            <a:endParaRPr lang="en-US"/>
          </a:p>
        </p:txBody>
      </p:sp>
    </p:spTree>
    <p:extLst>
      <p:ext uri="{BB962C8B-B14F-4D97-AF65-F5344CB8AC3E}">
        <p14:creationId xmlns:p14="http://schemas.microsoft.com/office/powerpoint/2010/main" val="2432942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Compact M300: </a:t>
            </a:r>
            <a:r>
              <a:rPr lang="en-US" dirty="0" err="1"/>
              <a:t>une</a:t>
            </a:r>
            <a:r>
              <a:rPr lang="en-US" dirty="0"/>
              <a:t> </a:t>
            </a:r>
            <a:r>
              <a:rPr lang="en-US" dirty="0" err="1"/>
              <a:t>approche</a:t>
            </a:r>
            <a:r>
              <a:rPr lang="en-US" dirty="0"/>
              <a:t> </a:t>
            </a:r>
            <a:r>
              <a:rPr lang="en-US" dirty="0" err="1"/>
              <a:t>integree</a:t>
            </a:r>
            <a:r>
              <a:rPr lang="en-US" dirty="0"/>
              <a:t>, un </a:t>
            </a:r>
            <a:r>
              <a:rPr lang="en-US" dirty="0" err="1"/>
              <a:t>objectif</a:t>
            </a:r>
            <a:r>
              <a:rPr lang="en-US" dirty="0"/>
              <a:t> </a:t>
            </a:r>
            <a:r>
              <a:rPr lang="en-US" dirty="0" err="1"/>
              <a:t>commun</a:t>
            </a:r>
            <a:r>
              <a:rPr lang="en-US" dirty="0"/>
              <a:t>, un ‘roadmap’ </a:t>
            </a:r>
            <a:r>
              <a:rPr lang="en-US" dirty="0" err="1"/>
              <a:t>concu</a:t>
            </a:r>
            <a:r>
              <a:rPr lang="en-US" dirty="0"/>
              <a:t> </a:t>
            </a:r>
            <a:r>
              <a:rPr lang="en-US" dirty="0" err="1"/>
              <a:t>conjointement</a:t>
            </a:r>
            <a:r>
              <a:rPr lang="en-US" dirty="0"/>
              <a:t>. Les engagements </a:t>
            </a:r>
            <a:r>
              <a:rPr lang="en-US" dirty="0" err="1"/>
              <a:t>reglementaires</a:t>
            </a:r>
            <a:r>
              <a:rPr lang="en-US" dirty="0"/>
              <a:t> y </a:t>
            </a:r>
            <a:r>
              <a:rPr lang="en-US" dirty="0" err="1"/>
              <a:t>sont</a:t>
            </a:r>
            <a:r>
              <a:rPr lang="en-US" dirty="0"/>
              <a:t> </a:t>
            </a:r>
            <a:r>
              <a:rPr lang="en-US" dirty="0" err="1"/>
              <a:t>ambitieux</a:t>
            </a:r>
            <a:r>
              <a:rPr lang="en-US" dirty="0"/>
              <a:t> </a:t>
            </a:r>
            <a:r>
              <a:rPr lang="en-US" dirty="0" err="1"/>
              <a:t>mais</a:t>
            </a:r>
            <a:r>
              <a:rPr lang="en-US" dirty="0"/>
              <a:t> </a:t>
            </a:r>
            <a:r>
              <a:rPr lang="en-US" dirty="0" err="1"/>
              <a:t>l’enjeu</a:t>
            </a:r>
            <a:r>
              <a:rPr lang="en-US" dirty="0"/>
              <a:t> est a la hauteur. Les </a:t>
            </a:r>
            <a:r>
              <a:rPr lang="en-US" dirty="0" err="1"/>
              <a:t>bailleurs</a:t>
            </a:r>
            <a:r>
              <a:rPr lang="en-US" dirty="0"/>
              <a:t> et philanthropes </a:t>
            </a:r>
            <a:r>
              <a:rPr lang="en-US" dirty="0" err="1"/>
              <a:t>offrent</a:t>
            </a:r>
            <a:r>
              <a:rPr lang="en-US" dirty="0"/>
              <a:t> </a:t>
            </a:r>
            <a:r>
              <a:rPr lang="en-US" dirty="0" err="1"/>
              <a:t>une</a:t>
            </a:r>
            <a:r>
              <a:rPr lang="en-US" dirty="0"/>
              <a:t> aide a </a:t>
            </a:r>
            <a:r>
              <a:rPr lang="en-US" dirty="0" err="1"/>
              <a:t>l’execution</a:t>
            </a:r>
            <a:r>
              <a:rPr lang="en-US" dirty="0"/>
              <a:t> du compact, </a:t>
            </a:r>
            <a:r>
              <a:rPr lang="en-US" dirty="0" err="1"/>
              <a:t>en</a:t>
            </a:r>
            <a:r>
              <a:rPr lang="en-US" dirty="0"/>
              <a:t> plus des </a:t>
            </a:r>
            <a:r>
              <a:rPr lang="en-US" dirty="0" err="1"/>
              <a:t>soutiens</a:t>
            </a:r>
            <a:r>
              <a:rPr lang="en-US" dirty="0"/>
              <a:t> via les </a:t>
            </a:r>
            <a:r>
              <a:rPr lang="en-US" dirty="0" err="1"/>
              <a:t>projets</a:t>
            </a:r>
            <a:r>
              <a:rPr lang="en-US" dirty="0"/>
              <a:t>.</a:t>
            </a:r>
            <a:endParaRPr lang="fr-FR" dirty="0"/>
          </a:p>
        </p:txBody>
      </p:sp>
      <p:sp>
        <p:nvSpPr>
          <p:cNvPr id="4" name="Slide Number Placeholder 3"/>
          <p:cNvSpPr>
            <a:spLocks noGrp="1"/>
          </p:cNvSpPr>
          <p:nvPr>
            <p:ph type="sldNum" sz="quarter" idx="5"/>
          </p:nvPr>
        </p:nvSpPr>
        <p:spPr/>
        <p:txBody>
          <a:bodyPr/>
          <a:lstStyle/>
          <a:p>
            <a:fld id="{04B8D62D-729F-4174-8710-B302481D9976}" type="slidenum">
              <a:rPr lang="en-US" smtClean="0"/>
              <a:t>7</a:t>
            </a:fld>
            <a:endParaRPr lang="en-US"/>
          </a:p>
        </p:txBody>
      </p:sp>
    </p:spTree>
    <p:extLst>
      <p:ext uri="{BB962C8B-B14F-4D97-AF65-F5344CB8AC3E}">
        <p14:creationId xmlns:p14="http://schemas.microsoft.com/office/powerpoint/2010/main" val="345891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7D275-F5FA-4353-3C98-E4E87227AD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A5360C-C56A-6897-628C-E05545E820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5981192-B882-241E-9BA2-45771022212F}"/>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34DAA522-26E3-D92A-2F0C-7A5588ED68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51B661-A19F-2D8E-05B0-E1A2C0698CCD}"/>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1633248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B2081-7E58-0C9D-E1D8-07E8614829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E5DAC2-A5E9-47F7-721F-E32C877ED9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11F409-8485-A01E-E9DB-EEFC457D0438}"/>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B4D00A8C-6D54-471A-2DA5-3B63998BEF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492929-C539-CD52-869D-48D6F11EF2B5}"/>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2899235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C44EFD-7B8A-5564-788E-39126BF577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4F6CF7D-37ED-32C0-B9F4-2865E103E8D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023520-A122-55B3-35C7-73EBC6696982}"/>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E4A2F327-2175-C3D0-699F-E957C46A1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43519-290A-0D2C-7720-91460D9F5ADD}"/>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374428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27960-7EAB-65BC-E235-9F2862F3F7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3D5B82-117F-A1B5-3482-C2070C1029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653205-795D-9D77-5982-99731E5208A7}"/>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B2D6C4B2-D78C-3CEB-AC42-52E95A32FA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E94D01-EC22-77B7-B33A-8D2A6A129D6E}"/>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321800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8D66-6E4F-9268-AC96-9DC8EA5625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4EEEE6-FCD8-39E7-08A2-AD6EC7E4385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0F6A3EA-8640-7C0C-22AF-B1117AF387BF}"/>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6B9134F4-11B7-A11B-FF75-49C0E18078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81A9E-F0DA-4FED-338F-1188F2964699}"/>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134635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23CF7-C080-3CBD-B85F-FF1A886F94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649A54-73DC-0A14-1BE2-36D6BBEC92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96AD4B-B25A-99BC-47C3-943302CAE6A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A4A76EF-ED47-527D-2622-98147CB62243}"/>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6" name="Footer Placeholder 5">
            <a:extLst>
              <a:ext uri="{FF2B5EF4-FFF2-40B4-BE49-F238E27FC236}">
                <a16:creationId xmlns:a16="http://schemas.microsoft.com/office/drawing/2014/main" id="{2637E237-6DFB-AD02-ED34-A57750656A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1AC385-4FB4-F158-0740-8366F521B381}"/>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3134797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DF9ED-F52B-941C-4FA5-0FF0B3532EF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3665EA-7A94-A6B8-02D3-9170A290AE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D463DE-70D4-4CB5-71E8-1727000DE9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EAF6643-F666-9EE8-0395-198BCB963C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296678-F0E1-1351-0AB2-DB6B6C7A3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425EEC-3622-1D16-98E9-66404532D97A}"/>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8" name="Footer Placeholder 7">
            <a:extLst>
              <a:ext uri="{FF2B5EF4-FFF2-40B4-BE49-F238E27FC236}">
                <a16:creationId xmlns:a16="http://schemas.microsoft.com/office/drawing/2014/main" id="{534EB1A0-FB84-E506-4D3E-F1AD13B6560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B6738D9-13B0-B934-2C48-5DD70C279BB6}"/>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1520569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17E97-5C82-BCDA-D346-6DF8262DCFC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892BA9F-34FF-1D09-5349-DF05790FBBE5}"/>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4" name="Footer Placeholder 3">
            <a:extLst>
              <a:ext uri="{FF2B5EF4-FFF2-40B4-BE49-F238E27FC236}">
                <a16:creationId xmlns:a16="http://schemas.microsoft.com/office/drawing/2014/main" id="{BF64454A-A2CC-5ADA-893A-4CA713FCFB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6A3D8D-C203-D8FE-811A-86BAF9FF0D64}"/>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206734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3DE76C-B825-AEA0-F389-1EF60DB08A5C}"/>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3" name="Footer Placeholder 2">
            <a:extLst>
              <a:ext uri="{FF2B5EF4-FFF2-40B4-BE49-F238E27FC236}">
                <a16:creationId xmlns:a16="http://schemas.microsoft.com/office/drawing/2014/main" id="{181911E5-E77D-6BFD-2041-02B4F3E72E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54D0FD-5A05-7344-D5B4-422F49A46658}"/>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3116071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7289C-63D5-4D52-7CE9-1C4F269FF4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68B6E06-05C4-4E0B-13FE-6261FC6EEA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4AF111-C047-2F7C-8D2C-61F95013E6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B13B0D-F98B-D03C-3CB9-0474C595FED6}"/>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6" name="Footer Placeholder 5">
            <a:extLst>
              <a:ext uri="{FF2B5EF4-FFF2-40B4-BE49-F238E27FC236}">
                <a16:creationId xmlns:a16="http://schemas.microsoft.com/office/drawing/2014/main" id="{665FFF1F-BD11-C2C5-4CD2-20DD1E2256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FDB8ED-BECC-9C84-802D-AA4C4C4B1A8D}"/>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348833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D0E64-78C3-8E79-C51B-74B82258BA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F14E3A-5DE2-CE22-FE93-75D5DB36D9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F25F540-B190-618D-BCC3-A90AFB7538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93E0B1-6E3E-F762-9E3C-4A77180C8EE0}"/>
              </a:ext>
            </a:extLst>
          </p:cNvPr>
          <p:cNvSpPr>
            <a:spLocks noGrp="1"/>
          </p:cNvSpPr>
          <p:nvPr>
            <p:ph type="dt" sz="half" idx="10"/>
          </p:nvPr>
        </p:nvSpPr>
        <p:spPr/>
        <p:txBody>
          <a:bodyPr/>
          <a:lstStyle/>
          <a:p>
            <a:fld id="{4FFE5E67-BEFA-4DA2-B4ED-5263AD29FCB9}" type="datetimeFigureOut">
              <a:rPr lang="en-US" smtClean="0"/>
              <a:t>2/2/2026</a:t>
            </a:fld>
            <a:endParaRPr lang="en-US"/>
          </a:p>
        </p:txBody>
      </p:sp>
      <p:sp>
        <p:nvSpPr>
          <p:cNvPr id="6" name="Footer Placeholder 5">
            <a:extLst>
              <a:ext uri="{FF2B5EF4-FFF2-40B4-BE49-F238E27FC236}">
                <a16:creationId xmlns:a16="http://schemas.microsoft.com/office/drawing/2014/main" id="{083479EA-2E93-E27E-2069-8C7D8C3FB4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DDEF46-36E0-1103-8F9A-39D45D4C6E82}"/>
              </a:ext>
            </a:extLst>
          </p:cNvPr>
          <p:cNvSpPr>
            <a:spLocks noGrp="1"/>
          </p:cNvSpPr>
          <p:nvPr>
            <p:ph type="sldNum" sz="quarter" idx="12"/>
          </p:nvPr>
        </p:nvSpPr>
        <p:spPr/>
        <p:txBody>
          <a:bodyPr/>
          <a:lstStyle/>
          <a:p>
            <a:fld id="{4A8632B0-9248-470B-B6EF-5F186257502D}" type="slidenum">
              <a:rPr lang="en-US" smtClean="0"/>
              <a:t>‹N°›</a:t>
            </a:fld>
            <a:endParaRPr lang="en-US"/>
          </a:p>
        </p:txBody>
      </p:sp>
    </p:spTree>
    <p:extLst>
      <p:ext uri="{BB962C8B-B14F-4D97-AF65-F5344CB8AC3E}">
        <p14:creationId xmlns:p14="http://schemas.microsoft.com/office/powerpoint/2010/main" val="2296870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72FE3B-8DB0-2B23-88CD-53284CEC0E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86881B6-A047-B537-68DF-0050B3E461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53B11C-0AB5-2997-1F94-C3941BFA4F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FFE5E67-BEFA-4DA2-B4ED-5263AD29FCB9}" type="datetimeFigureOut">
              <a:rPr lang="en-US" smtClean="0"/>
              <a:t>2/2/2026</a:t>
            </a:fld>
            <a:endParaRPr lang="en-US"/>
          </a:p>
        </p:txBody>
      </p:sp>
      <p:sp>
        <p:nvSpPr>
          <p:cNvPr id="5" name="Footer Placeholder 4">
            <a:extLst>
              <a:ext uri="{FF2B5EF4-FFF2-40B4-BE49-F238E27FC236}">
                <a16:creationId xmlns:a16="http://schemas.microsoft.com/office/drawing/2014/main" id="{27FD84C3-33C4-0646-CC5C-FF8E145793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E7DC3A2-C9E2-1096-32E7-C440213E8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A8632B0-9248-470B-B6EF-5F186257502D}" type="slidenum">
              <a:rPr lang="en-US" smtClean="0"/>
              <a:t>‹N°›</a:t>
            </a:fld>
            <a:endParaRPr lang="en-US"/>
          </a:p>
        </p:txBody>
      </p:sp>
      <p:sp>
        <p:nvSpPr>
          <p:cNvPr id="8" name="TextBox 7">
            <a:extLst>
              <a:ext uri="{FF2B5EF4-FFF2-40B4-BE49-F238E27FC236}">
                <a16:creationId xmlns:a16="http://schemas.microsoft.com/office/drawing/2014/main" id="{5E7732CE-85C9-F36A-01F1-392AF68C2FCF}"/>
              </a:ext>
            </a:extLst>
          </p:cNvPr>
          <p:cNvSpPr txBox="1"/>
          <p:nvPr userDrawn="1">
            <p:extLst>
              <p:ext uri="{1162E1C5-73C7-4A58-AE30-91384D911F3F}">
                <p184:classification xmlns:p184="http://schemas.microsoft.com/office/powerpoint/2018/4/main" val="ftr"/>
              </p:ext>
            </p:extLst>
          </p:nvPr>
        </p:nvSpPr>
        <p:spPr>
          <a:xfrm>
            <a:off x="11280775" y="6642100"/>
            <a:ext cx="876300" cy="152400"/>
          </a:xfrm>
          <a:prstGeom prst="rect">
            <a:avLst/>
          </a:prstGeom>
        </p:spPr>
        <p:txBody>
          <a:bodyPr horzOverflow="overflow" lIns="0" tIns="0" rIns="0" bIns="0">
            <a:spAutoFit/>
          </a:bodyPr>
          <a:lstStyle/>
          <a:p>
            <a:pPr algn="l"/>
            <a:r>
              <a:rPr lang="en-US" sz="1000">
                <a:solidFill>
                  <a:srgbClr val="000000">
                    <a:alpha val="50000"/>
                  </a:srgbClr>
                </a:solidFill>
                <a:latin typeface="Calibri" panose="020F0502020204030204" pitchFamily="34" charset="0"/>
                <a:ea typeface="Calibri" panose="020F0502020204030204" pitchFamily="34" charset="0"/>
                <a:cs typeface="Calibri" panose="020F0502020204030204" pitchFamily="34" charset="0"/>
              </a:rPr>
              <a:t>Official Use Only</a:t>
            </a:r>
          </a:p>
        </p:txBody>
      </p:sp>
    </p:spTree>
    <p:extLst>
      <p:ext uri="{BB962C8B-B14F-4D97-AF65-F5344CB8AC3E}">
        <p14:creationId xmlns:p14="http://schemas.microsoft.com/office/powerpoint/2010/main" val="2827930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cid:e71be7ee-ad89-4133-bcd2-0dd1d1391809@prod.exchangelabs.com"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hedocs.worldbank.org/en/doc/bf4b3195c7438ae5e9c1c299cd263a66-0010012025/original/M300-AES-Compact-Mauritanie.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CFA6FA-5801-1EB6-B643-B67EC9D1CAF5}"/>
              </a:ext>
            </a:extLst>
          </p:cNvPr>
          <p:cNvSpPr>
            <a:spLocks noGrp="1"/>
          </p:cNvSpPr>
          <p:nvPr>
            <p:ph type="ctrTitle"/>
          </p:nvPr>
        </p:nvSpPr>
        <p:spPr>
          <a:xfrm>
            <a:off x="172634" y="3094678"/>
            <a:ext cx="11229942" cy="1370322"/>
          </a:xfrm>
        </p:spPr>
        <p:txBody>
          <a:bodyPr anchor="b">
            <a:normAutofit/>
          </a:bodyPr>
          <a:lstStyle/>
          <a:p>
            <a:br>
              <a:rPr lang="fr-FR" sz="2400" dirty="0"/>
            </a:br>
            <a:r>
              <a:rPr lang="fr-FR" sz="2400" i="1" dirty="0"/>
              <a:t>Atelier </a:t>
            </a:r>
            <a:r>
              <a:rPr lang="fr-FR" sz="2400" i="1" dirty="0" err="1"/>
              <a:t>RegulaE</a:t>
            </a:r>
            <a:r>
              <a:rPr lang="fr-FR" sz="2400" i="1" dirty="0"/>
              <a:t> </a:t>
            </a:r>
            <a:br>
              <a:rPr lang="fr-FR" sz="2400" i="1" dirty="0"/>
            </a:br>
            <a:r>
              <a:rPr lang="fr-FR" sz="2400" b="1" i="1" dirty="0"/>
              <a:t>Ouverture des marchés de l’électricité : cadres, pratiques, et retours d’expérience </a:t>
            </a:r>
            <a:endParaRPr lang="en-US" sz="2400" i="1" dirty="0"/>
          </a:p>
        </p:txBody>
      </p:sp>
      <p:sp>
        <p:nvSpPr>
          <p:cNvPr id="24" name="Rectangle 2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F58C7D09-31B2-4E6B-F571-5F2E8C561F01}"/>
              </a:ext>
            </a:extLst>
          </p:cNvPr>
          <p:cNvSpPr txBox="1"/>
          <p:nvPr/>
        </p:nvSpPr>
        <p:spPr>
          <a:xfrm>
            <a:off x="8217074" y="5197545"/>
            <a:ext cx="3248690" cy="369332"/>
          </a:xfrm>
          <a:prstGeom prst="rect">
            <a:avLst/>
          </a:prstGeom>
          <a:noFill/>
        </p:spPr>
        <p:txBody>
          <a:bodyPr wrap="square">
            <a:spAutoFit/>
          </a:bodyPr>
          <a:lstStyle/>
          <a:p>
            <a:r>
              <a:rPr lang="fr-FR" dirty="0"/>
              <a:t>Nouakchott, 03 Février 2026</a:t>
            </a:r>
          </a:p>
        </p:txBody>
      </p:sp>
      <p:pic>
        <p:nvPicPr>
          <p:cNvPr id="4" name="Picture 3">
            <a:extLst>
              <a:ext uri="{FF2B5EF4-FFF2-40B4-BE49-F238E27FC236}">
                <a16:creationId xmlns:a16="http://schemas.microsoft.com/office/drawing/2014/main" id="{F0D920C3-BBB6-8075-AC75-AD9ADF4601DC}"/>
              </a:ext>
            </a:extLst>
          </p:cNvPr>
          <p:cNvPicPr>
            <a:picLocks noChangeAspect="1"/>
          </p:cNvPicPr>
          <p:nvPr/>
        </p:nvPicPr>
        <p:blipFill>
          <a:blip r:embed="rId2"/>
          <a:stretch>
            <a:fillRect/>
          </a:stretch>
        </p:blipFill>
        <p:spPr>
          <a:xfrm>
            <a:off x="8217074" y="5523805"/>
            <a:ext cx="3909386" cy="1271565"/>
          </a:xfrm>
          <a:prstGeom prst="rect">
            <a:avLst/>
          </a:prstGeom>
        </p:spPr>
      </p:pic>
      <p:pic>
        <p:nvPicPr>
          <p:cNvPr id="5" name="Picture 4">
            <a:extLst>
              <a:ext uri="{FF2B5EF4-FFF2-40B4-BE49-F238E27FC236}">
                <a16:creationId xmlns:a16="http://schemas.microsoft.com/office/drawing/2014/main" id="{D1157077-60B1-D17A-2C82-FD5BE8E30A90}"/>
              </a:ext>
            </a:extLst>
          </p:cNvPr>
          <p:cNvPicPr>
            <a:picLocks noChangeAspect="1"/>
          </p:cNvPicPr>
          <p:nvPr/>
        </p:nvPicPr>
        <p:blipFill>
          <a:blip r:embed="rId3"/>
          <a:stretch>
            <a:fillRect/>
          </a:stretch>
        </p:blipFill>
        <p:spPr>
          <a:xfrm>
            <a:off x="260316" y="5761469"/>
            <a:ext cx="4241026" cy="831641"/>
          </a:xfrm>
          <a:prstGeom prst="rect">
            <a:avLst/>
          </a:prstGeom>
        </p:spPr>
      </p:pic>
      <p:sp>
        <p:nvSpPr>
          <p:cNvPr id="6" name="Title 1">
            <a:extLst>
              <a:ext uri="{FF2B5EF4-FFF2-40B4-BE49-F238E27FC236}">
                <a16:creationId xmlns:a16="http://schemas.microsoft.com/office/drawing/2014/main" id="{4832F45C-E73E-291A-E873-4CB9599B85A1}"/>
              </a:ext>
            </a:extLst>
          </p:cNvPr>
          <p:cNvSpPr txBox="1">
            <a:spLocks/>
          </p:cNvSpPr>
          <p:nvPr/>
        </p:nvSpPr>
        <p:spPr>
          <a:xfrm>
            <a:off x="833073" y="1661726"/>
            <a:ext cx="9985974" cy="137032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fr-FR" sz="4400" dirty="0"/>
            </a:br>
            <a:br>
              <a:rPr lang="fr-FR" sz="4400" dirty="0"/>
            </a:br>
            <a:r>
              <a:rPr lang="fr-FR" sz="4400" b="1" dirty="0"/>
              <a:t>Attractivité des Projets et Financement: Le Rôle Majeur du Cadre Réglementaire</a:t>
            </a:r>
            <a:endParaRPr lang="en-US" sz="4400" dirty="0"/>
          </a:p>
        </p:txBody>
      </p:sp>
      <p:sp>
        <p:nvSpPr>
          <p:cNvPr id="7" name="TextBox 6">
            <a:extLst>
              <a:ext uri="{FF2B5EF4-FFF2-40B4-BE49-F238E27FC236}">
                <a16:creationId xmlns:a16="http://schemas.microsoft.com/office/drawing/2014/main" id="{8EEA2E5F-0AB4-3A4D-FFF6-10D909E188B2}"/>
              </a:ext>
            </a:extLst>
          </p:cNvPr>
          <p:cNvSpPr txBox="1"/>
          <p:nvPr/>
        </p:nvSpPr>
        <p:spPr>
          <a:xfrm>
            <a:off x="260316" y="5203795"/>
            <a:ext cx="3248690" cy="369332"/>
          </a:xfrm>
          <a:prstGeom prst="rect">
            <a:avLst/>
          </a:prstGeom>
          <a:noFill/>
        </p:spPr>
        <p:txBody>
          <a:bodyPr wrap="square">
            <a:spAutoFit/>
          </a:bodyPr>
          <a:lstStyle/>
          <a:p>
            <a:r>
              <a:rPr lang="fr-FR" dirty="0"/>
              <a:t>Frederic Verdol</a:t>
            </a:r>
          </a:p>
        </p:txBody>
      </p:sp>
    </p:spTree>
    <p:extLst>
      <p:ext uri="{BB962C8B-B14F-4D97-AF65-F5344CB8AC3E}">
        <p14:creationId xmlns:p14="http://schemas.microsoft.com/office/powerpoint/2010/main" val="3108085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9CB62C-3193-A3B3-9C20-2949EC10957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8CF81A2-B9F7-F96C-8BED-8E3C78F4BF1C}"/>
              </a:ext>
            </a:extLst>
          </p:cNvPr>
          <p:cNvPicPr>
            <a:picLocks noChangeAspect="1"/>
          </p:cNvPicPr>
          <p:nvPr/>
        </p:nvPicPr>
        <p:blipFill>
          <a:blip r:embed="rId2"/>
          <a:stretch>
            <a:fillRect/>
          </a:stretch>
        </p:blipFill>
        <p:spPr>
          <a:xfrm>
            <a:off x="0" y="-4793"/>
            <a:ext cx="12192000" cy="1556561"/>
          </a:xfrm>
          <a:prstGeom prst="rect">
            <a:avLst/>
          </a:prstGeom>
        </p:spPr>
      </p:pic>
      <p:sp>
        <p:nvSpPr>
          <p:cNvPr id="6" name="Title 1">
            <a:extLst>
              <a:ext uri="{FF2B5EF4-FFF2-40B4-BE49-F238E27FC236}">
                <a16:creationId xmlns:a16="http://schemas.microsoft.com/office/drawing/2014/main" id="{D3FE4B68-617C-4A1A-03D1-831C644E2C02}"/>
              </a:ext>
            </a:extLst>
          </p:cNvPr>
          <p:cNvSpPr txBox="1">
            <a:spLocks/>
          </p:cNvSpPr>
          <p:nvPr/>
        </p:nvSpPr>
        <p:spPr>
          <a:xfrm>
            <a:off x="102870" y="278535"/>
            <a:ext cx="12089127" cy="103366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500" dirty="0">
                <a:solidFill>
                  <a:srgbClr val="FFFFFF"/>
                </a:solidFill>
              </a:rPr>
              <a:t>Environnement (réglementaire) favorable, projets bien structurés, piliers essentiels pour l’attractivité des projets et leur financement</a:t>
            </a:r>
            <a:endParaRPr lang="en-US" sz="3500" dirty="0">
              <a:solidFill>
                <a:srgbClr val="FFFFFF"/>
              </a:solidFill>
            </a:endParaRPr>
          </a:p>
        </p:txBody>
      </p:sp>
      <p:pic>
        <p:nvPicPr>
          <p:cNvPr id="41" name="Picture 40">
            <a:extLst>
              <a:ext uri="{FF2B5EF4-FFF2-40B4-BE49-F238E27FC236}">
                <a16:creationId xmlns:a16="http://schemas.microsoft.com/office/drawing/2014/main" id="{CAB5B0CD-658E-5617-6F06-FF50314B9130}"/>
              </a:ext>
            </a:extLst>
          </p:cNvPr>
          <p:cNvPicPr>
            <a:picLocks noChangeAspect="1"/>
          </p:cNvPicPr>
          <p:nvPr/>
        </p:nvPicPr>
        <p:blipFill>
          <a:blip r:embed="rId3"/>
          <a:stretch>
            <a:fillRect/>
          </a:stretch>
        </p:blipFill>
        <p:spPr>
          <a:xfrm>
            <a:off x="0" y="2272055"/>
            <a:ext cx="12192000" cy="3691749"/>
          </a:xfrm>
          <a:prstGeom prst="rect">
            <a:avLst/>
          </a:prstGeom>
        </p:spPr>
      </p:pic>
    </p:spTree>
    <p:extLst>
      <p:ext uri="{BB962C8B-B14F-4D97-AF65-F5344CB8AC3E}">
        <p14:creationId xmlns:p14="http://schemas.microsoft.com/office/powerpoint/2010/main" val="2231987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8E65084-0399-F57F-FFE8-5D9B37C9098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075B1AD-EA6D-6875-624E-FA7084216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D7817CCB-381A-30F3-8CF3-7271C44F0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34F29878-367A-4515-8424-C1DE9A3FF9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4" name="Rectangle 13">
            <a:extLst>
              <a:ext uri="{FF2B5EF4-FFF2-40B4-BE49-F238E27FC236}">
                <a16:creationId xmlns:a16="http://schemas.microsoft.com/office/drawing/2014/main" id="{48DD6357-BE8C-81D4-03F9-7FB5A8EAA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6" name="Rectangle 15">
            <a:extLst>
              <a:ext uri="{FF2B5EF4-FFF2-40B4-BE49-F238E27FC236}">
                <a16:creationId xmlns:a16="http://schemas.microsoft.com/office/drawing/2014/main" id="{DC7AAB8B-FDDF-DF2D-B2BE-BA3008886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9F11D746-67DF-2334-50F4-7AFF46927712}"/>
              </a:ext>
            </a:extLst>
          </p:cNvPr>
          <p:cNvSpPr>
            <a:spLocks noGrp="1"/>
          </p:cNvSpPr>
          <p:nvPr>
            <p:ph type="title"/>
          </p:nvPr>
        </p:nvSpPr>
        <p:spPr>
          <a:xfrm>
            <a:off x="102870" y="278535"/>
            <a:ext cx="12089127" cy="1033669"/>
          </a:xfrm>
        </p:spPr>
        <p:txBody>
          <a:bodyPr>
            <a:normAutofit fontScale="90000"/>
          </a:bodyPr>
          <a:lstStyle/>
          <a:p>
            <a:pPr algn="ctr"/>
            <a:r>
              <a:rPr lang="fr-FR" sz="3500" dirty="0">
                <a:solidFill>
                  <a:srgbClr val="FFFFFF"/>
                </a:solidFill>
              </a:rPr>
              <a:t>La préparation d’un cadre contractuel PPP </a:t>
            </a:r>
            <a:r>
              <a:rPr lang="fr-FR" sz="3500" u="sng" dirty="0">
                <a:solidFill>
                  <a:srgbClr val="FFFFFF"/>
                </a:solidFill>
              </a:rPr>
              <a:t>équilibré</a:t>
            </a:r>
            <a:r>
              <a:rPr lang="fr-FR" sz="3500" dirty="0">
                <a:solidFill>
                  <a:srgbClr val="FFFFFF"/>
                </a:solidFill>
              </a:rPr>
              <a:t> est un préalable particulièrement impactant pour la viabilité des projets</a:t>
            </a:r>
            <a:endParaRPr lang="en-US" sz="3500" dirty="0">
              <a:solidFill>
                <a:srgbClr val="FFFFFF"/>
              </a:solidFill>
            </a:endParaRPr>
          </a:p>
        </p:txBody>
      </p:sp>
      <p:pic>
        <p:nvPicPr>
          <p:cNvPr id="32" name="Picture 31">
            <a:extLst>
              <a:ext uri="{FF2B5EF4-FFF2-40B4-BE49-F238E27FC236}">
                <a16:creationId xmlns:a16="http://schemas.microsoft.com/office/drawing/2014/main" id="{0D6C15A4-ECF2-CCC1-C49A-4953DBCE2F4A}"/>
              </a:ext>
            </a:extLst>
          </p:cNvPr>
          <p:cNvPicPr>
            <a:picLocks noChangeAspect="1"/>
          </p:cNvPicPr>
          <p:nvPr/>
        </p:nvPicPr>
        <p:blipFill>
          <a:blip r:embed="rId3"/>
          <a:stretch>
            <a:fillRect/>
          </a:stretch>
        </p:blipFill>
        <p:spPr>
          <a:xfrm>
            <a:off x="2755724" y="1597432"/>
            <a:ext cx="6829545" cy="5219471"/>
          </a:xfrm>
          <a:prstGeom prst="rect">
            <a:avLst/>
          </a:prstGeom>
        </p:spPr>
      </p:pic>
      <p:sp>
        <p:nvSpPr>
          <p:cNvPr id="39" name="Oval 38">
            <a:extLst>
              <a:ext uri="{FF2B5EF4-FFF2-40B4-BE49-F238E27FC236}">
                <a16:creationId xmlns:a16="http://schemas.microsoft.com/office/drawing/2014/main" id="{1914E4C9-2304-BD73-0A52-1798D081AB82}"/>
              </a:ext>
            </a:extLst>
          </p:cNvPr>
          <p:cNvSpPr/>
          <p:nvPr/>
        </p:nvSpPr>
        <p:spPr>
          <a:xfrm>
            <a:off x="7039627" y="3620022"/>
            <a:ext cx="1263562" cy="82671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36509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4C32BF-4A73-5EED-4FED-E17294A6007E}"/>
              </a:ext>
            </a:extLst>
          </p:cNvPr>
          <p:cNvSpPr>
            <a:spLocks noGrp="1"/>
          </p:cNvSpPr>
          <p:nvPr>
            <p:ph type="title"/>
          </p:nvPr>
        </p:nvSpPr>
        <p:spPr>
          <a:xfrm>
            <a:off x="617220" y="294538"/>
            <a:ext cx="10961370" cy="1033669"/>
          </a:xfrm>
        </p:spPr>
        <p:txBody>
          <a:bodyPr>
            <a:normAutofit fontScale="90000"/>
          </a:bodyPr>
          <a:lstStyle/>
          <a:p>
            <a:r>
              <a:rPr lang="en-US" sz="4000" dirty="0">
                <a:solidFill>
                  <a:srgbClr val="FFFFFF"/>
                </a:solidFill>
              </a:rPr>
              <a:t>R</a:t>
            </a:r>
            <a:r>
              <a:rPr lang="fr-FR" sz="4000" dirty="0">
                <a:solidFill>
                  <a:srgbClr val="FFFFFF"/>
                </a:solidFill>
              </a:rPr>
              <a:t>é</a:t>
            </a:r>
            <a:r>
              <a:rPr lang="en-US" sz="4000" dirty="0" err="1">
                <a:solidFill>
                  <a:srgbClr val="FFFFFF"/>
                </a:solidFill>
              </a:rPr>
              <a:t>glementation</a:t>
            </a:r>
            <a:r>
              <a:rPr lang="en-US" sz="4000" dirty="0">
                <a:solidFill>
                  <a:srgbClr val="FFFFFF"/>
                </a:solidFill>
              </a:rPr>
              <a:t> pour </a:t>
            </a:r>
            <a:r>
              <a:rPr lang="en-US" sz="4000" dirty="0" err="1">
                <a:solidFill>
                  <a:srgbClr val="FFFFFF"/>
                </a:solidFill>
              </a:rPr>
              <a:t>l’ouverture</a:t>
            </a:r>
            <a:r>
              <a:rPr lang="en-US" sz="4000" dirty="0">
                <a:solidFill>
                  <a:srgbClr val="FFFFFF"/>
                </a:solidFill>
              </a:rPr>
              <a:t> du March</a:t>
            </a:r>
            <a:r>
              <a:rPr lang="fr-FR" sz="4000" dirty="0">
                <a:solidFill>
                  <a:srgbClr val="FFFFFF"/>
                </a:solidFill>
              </a:rPr>
              <a:t>é</a:t>
            </a:r>
            <a:r>
              <a:rPr lang="en-US" sz="4000" dirty="0">
                <a:solidFill>
                  <a:srgbClr val="FFFFFF"/>
                </a:solidFill>
              </a:rPr>
              <a:t>: </a:t>
            </a:r>
            <a:r>
              <a:rPr lang="en-US" sz="4000" dirty="0" err="1">
                <a:solidFill>
                  <a:srgbClr val="FFFFFF"/>
                </a:solidFill>
              </a:rPr>
              <a:t>trouver</a:t>
            </a:r>
            <a:r>
              <a:rPr lang="en-US" sz="4000" dirty="0">
                <a:solidFill>
                  <a:srgbClr val="FFFFFF"/>
                </a:solidFill>
              </a:rPr>
              <a:t> le bon dosage…</a:t>
            </a:r>
          </a:p>
        </p:txBody>
      </p:sp>
      <p:sp>
        <p:nvSpPr>
          <p:cNvPr id="3" name="Content Placeholder 2">
            <a:extLst>
              <a:ext uri="{FF2B5EF4-FFF2-40B4-BE49-F238E27FC236}">
                <a16:creationId xmlns:a16="http://schemas.microsoft.com/office/drawing/2014/main" id="{1EA759EE-603D-9A7C-862D-C2150340296C}"/>
              </a:ext>
            </a:extLst>
          </p:cNvPr>
          <p:cNvSpPr>
            <a:spLocks noGrp="1"/>
          </p:cNvSpPr>
          <p:nvPr>
            <p:ph idx="1"/>
          </p:nvPr>
        </p:nvSpPr>
        <p:spPr>
          <a:xfrm>
            <a:off x="1" y="1700472"/>
            <a:ext cx="12191996" cy="2280501"/>
          </a:xfrm>
        </p:spPr>
        <p:txBody>
          <a:bodyPr anchor="t" anchorCtr="0">
            <a:normAutofit/>
          </a:bodyPr>
          <a:lstStyle/>
          <a:p>
            <a:r>
              <a:rPr lang="fr-FR" sz="2400" b="1" dirty="0">
                <a:solidFill>
                  <a:srgbClr val="0070C0"/>
                </a:solidFill>
              </a:rPr>
              <a:t>Entre facilitation des investissements privés et protection des consommateurs</a:t>
            </a:r>
            <a:r>
              <a:rPr lang="fr-FR" sz="2400" b="1" dirty="0"/>
              <a:t>: </a:t>
            </a:r>
            <a:r>
              <a:rPr lang="fr-FR" sz="2400" dirty="0"/>
              <a:t>la viabilité des projets IPP dépendant de la sante financière du secteur électrique, dont les échanges transfrontaliers représentent juste un des facteurs. </a:t>
            </a:r>
          </a:p>
          <a:p>
            <a:r>
              <a:rPr lang="fr-FR" sz="2400" b="1" dirty="0">
                <a:solidFill>
                  <a:srgbClr val="0070C0"/>
                </a:solidFill>
              </a:rPr>
              <a:t>Pour internaliser les impacts socio-économiques dans le cout pour la collectivité</a:t>
            </a:r>
            <a:r>
              <a:rPr lang="fr-FR" sz="2400" b="1" dirty="0"/>
              <a:t>: </a:t>
            </a:r>
            <a:r>
              <a:rPr lang="fr-FR" sz="2400" dirty="0"/>
              <a:t>subventions croisées pour soutenir l’ électrification rurale décentralisée ou pour la reconversion des travailleurs affectés par la transition énergétique.</a:t>
            </a:r>
          </a:p>
        </p:txBody>
      </p:sp>
      <p:sp>
        <p:nvSpPr>
          <p:cNvPr id="5" name="Content Placeholder 2">
            <a:extLst>
              <a:ext uri="{FF2B5EF4-FFF2-40B4-BE49-F238E27FC236}">
                <a16:creationId xmlns:a16="http://schemas.microsoft.com/office/drawing/2014/main" id="{070D7F37-52B0-78A7-78D2-6D282FE43D6E}"/>
              </a:ext>
            </a:extLst>
          </p:cNvPr>
          <p:cNvSpPr txBox="1">
            <a:spLocks/>
          </p:cNvSpPr>
          <p:nvPr/>
        </p:nvSpPr>
        <p:spPr>
          <a:xfrm>
            <a:off x="4" y="3933701"/>
            <a:ext cx="12191996" cy="2280501"/>
          </a:xfrm>
          <a:prstGeom prst="rect">
            <a:avLst/>
          </a:prstGeom>
        </p:spPr>
        <p:txBody>
          <a:bodyPr vert="horz" lIns="91440" tIns="45720" rIns="91440" bIns="4572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b="1" dirty="0">
                <a:solidFill>
                  <a:srgbClr val="0070C0"/>
                </a:solidFill>
              </a:rPr>
              <a:t>Pour accompagner la métamorphose de la compagnie d’Etat, de </a:t>
            </a:r>
            <a:r>
              <a:rPr lang="fr-FR" sz="2400" b="1" i="1" dirty="0">
                <a:solidFill>
                  <a:srgbClr val="0070C0"/>
                </a:solidFill>
              </a:rPr>
              <a:t>‘Utility’ </a:t>
            </a:r>
            <a:r>
              <a:rPr lang="fr-FR" sz="2400" b="1" dirty="0">
                <a:solidFill>
                  <a:srgbClr val="0070C0"/>
                </a:solidFill>
              </a:rPr>
              <a:t>verticalement intégrée en Manager d’</a:t>
            </a:r>
            <a:r>
              <a:rPr lang="fr-FR" sz="2400" dirty="0">
                <a:solidFill>
                  <a:srgbClr val="0070C0"/>
                </a:solidFill>
              </a:rPr>
              <a:t> </a:t>
            </a:r>
            <a:r>
              <a:rPr lang="fr-FR" sz="2400" b="1" dirty="0">
                <a:solidFill>
                  <a:srgbClr val="0070C0"/>
                </a:solidFill>
              </a:rPr>
              <a:t>énergies</a:t>
            </a:r>
            <a:r>
              <a:rPr lang="fr-FR" sz="2400" b="1" dirty="0"/>
              <a:t>: </a:t>
            </a:r>
            <a:r>
              <a:rPr lang="fr-FR" sz="2400" dirty="0"/>
              <a:t>le nœud de l’ouverture des marchés de l’ électricité, a fortiori quand la compagnie nationale ne fournit pas encore un service électrique compétitif, de qualité et a toute la population. </a:t>
            </a:r>
          </a:p>
        </p:txBody>
      </p:sp>
      <p:sp>
        <p:nvSpPr>
          <p:cNvPr id="7" name="Content Placeholder 2">
            <a:extLst>
              <a:ext uri="{FF2B5EF4-FFF2-40B4-BE49-F238E27FC236}">
                <a16:creationId xmlns:a16="http://schemas.microsoft.com/office/drawing/2014/main" id="{9AC5725F-FD02-8C09-111F-FB33E10A59DF}"/>
              </a:ext>
            </a:extLst>
          </p:cNvPr>
          <p:cNvSpPr txBox="1">
            <a:spLocks/>
          </p:cNvSpPr>
          <p:nvPr/>
        </p:nvSpPr>
        <p:spPr>
          <a:xfrm>
            <a:off x="1" y="5461812"/>
            <a:ext cx="12191996" cy="114025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b="1" dirty="0">
                <a:solidFill>
                  <a:srgbClr val="C00000"/>
                </a:solidFill>
              </a:rPr>
              <a:t>Les bailleurs accompagnent les Régulateurs et Gouvernements sur tous ces sujets, a travers des assistances techniques, des appuis budgétaires et/ou des projets ou programmes d’investissement. </a:t>
            </a:r>
            <a:r>
              <a:rPr lang="fr-FR" sz="2400" dirty="0"/>
              <a:t>Un accent particulier est porte a l’harmonisation des pratiques, gage de stabilité supplémentaires pour les investisseurs. </a:t>
            </a:r>
          </a:p>
        </p:txBody>
      </p:sp>
    </p:spTree>
    <p:extLst>
      <p:ext uri="{BB962C8B-B14F-4D97-AF65-F5344CB8AC3E}">
        <p14:creationId xmlns:p14="http://schemas.microsoft.com/office/powerpoint/2010/main" val="2569627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9624F-D463-5E80-6C74-BF42A53A72C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838A59-BD97-521B-C560-45CE186FDEE5}"/>
              </a:ext>
            </a:extLst>
          </p:cNvPr>
          <p:cNvSpPr>
            <a:spLocks noGrp="1"/>
          </p:cNvSpPr>
          <p:nvPr>
            <p:ph idx="1"/>
          </p:nvPr>
        </p:nvSpPr>
        <p:spPr>
          <a:xfrm>
            <a:off x="1" y="1637842"/>
            <a:ext cx="5112364" cy="3385095"/>
          </a:xfrm>
        </p:spPr>
        <p:txBody>
          <a:bodyPr anchor="t" anchorCtr="0">
            <a:normAutofit fontScale="92500" lnSpcReduction="10000"/>
          </a:bodyPr>
          <a:lstStyle/>
          <a:p>
            <a:r>
              <a:rPr lang="fr-FR" sz="2400" b="1" dirty="0">
                <a:solidFill>
                  <a:srgbClr val="0070C0"/>
                </a:solidFill>
              </a:rPr>
              <a:t>Opération dédiée au soutien de politiques sectorielles</a:t>
            </a:r>
            <a:r>
              <a:rPr lang="fr-FR" sz="2400" b="1" dirty="0"/>
              <a:t> </a:t>
            </a:r>
            <a:r>
              <a:rPr lang="fr-FR" sz="2400" dirty="0"/>
              <a:t>dont les mesures sont alignées avec le cadre de partenariat Etat-Bailleur et les impacts sont mesurables a moyen terme. </a:t>
            </a:r>
          </a:p>
          <a:p>
            <a:r>
              <a:rPr lang="fr-FR" sz="2400" b="1" dirty="0">
                <a:solidFill>
                  <a:srgbClr val="0070C0"/>
                </a:solidFill>
              </a:rPr>
              <a:t>L’Appui Budgétaire est un financement fongible dans le budget national </a:t>
            </a:r>
            <a:r>
              <a:rPr lang="fr-FR" sz="2400" dirty="0"/>
              <a:t>( mais les impacts des mesures qu’il soutient doivent bénéficier au secteur.</a:t>
            </a:r>
          </a:p>
        </p:txBody>
      </p:sp>
      <p:pic>
        <p:nvPicPr>
          <p:cNvPr id="11" name="Picture 10">
            <a:extLst>
              <a:ext uri="{FF2B5EF4-FFF2-40B4-BE49-F238E27FC236}">
                <a16:creationId xmlns:a16="http://schemas.microsoft.com/office/drawing/2014/main" id="{218F3FCB-2C4A-355D-4929-EB97B1B0C6B2}"/>
              </a:ext>
            </a:extLst>
          </p:cNvPr>
          <p:cNvPicPr>
            <a:picLocks noChangeAspect="1"/>
          </p:cNvPicPr>
          <p:nvPr/>
        </p:nvPicPr>
        <p:blipFill>
          <a:blip r:embed="rId3"/>
          <a:stretch>
            <a:fillRect/>
          </a:stretch>
        </p:blipFill>
        <p:spPr>
          <a:xfrm>
            <a:off x="0" y="-4793"/>
            <a:ext cx="12192000" cy="1556561"/>
          </a:xfrm>
          <a:prstGeom prst="rect">
            <a:avLst/>
          </a:prstGeom>
        </p:spPr>
      </p:pic>
      <p:sp>
        <p:nvSpPr>
          <p:cNvPr id="2" name="Title 1">
            <a:extLst>
              <a:ext uri="{FF2B5EF4-FFF2-40B4-BE49-F238E27FC236}">
                <a16:creationId xmlns:a16="http://schemas.microsoft.com/office/drawing/2014/main" id="{D8D7211E-D393-48A9-B809-9F5BF23365B0}"/>
              </a:ext>
            </a:extLst>
          </p:cNvPr>
          <p:cNvSpPr>
            <a:spLocks noGrp="1"/>
          </p:cNvSpPr>
          <p:nvPr>
            <p:ph type="title"/>
          </p:nvPr>
        </p:nvSpPr>
        <p:spPr>
          <a:xfrm>
            <a:off x="617220" y="294538"/>
            <a:ext cx="10961370" cy="1033669"/>
          </a:xfrm>
        </p:spPr>
        <p:txBody>
          <a:bodyPr>
            <a:normAutofit/>
          </a:bodyPr>
          <a:lstStyle/>
          <a:p>
            <a:r>
              <a:rPr lang="en-US" sz="4000" dirty="0" err="1">
                <a:solidFill>
                  <a:srgbClr val="FFFFFF"/>
                </a:solidFill>
              </a:rPr>
              <a:t>Soutien</a:t>
            </a:r>
            <a:r>
              <a:rPr lang="en-US" sz="4000" dirty="0">
                <a:solidFill>
                  <a:srgbClr val="FFFFFF"/>
                </a:solidFill>
              </a:rPr>
              <a:t> a la R</a:t>
            </a:r>
            <a:r>
              <a:rPr lang="fr-FR" sz="4000" dirty="0">
                <a:solidFill>
                  <a:srgbClr val="FFFFFF"/>
                </a:solidFill>
              </a:rPr>
              <a:t>é</a:t>
            </a:r>
            <a:r>
              <a:rPr lang="en-US" sz="4000" dirty="0" err="1">
                <a:solidFill>
                  <a:srgbClr val="FFFFFF"/>
                </a:solidFill>
              </a:rPr>
              <a:t>glementation</a:t>
            </a:r>
            <a:r>
              <a:rPr lang="en-US" sz="4000" dirty="0">
                <a:solidFill>
                  <a:srgbClr val="FFFFFF"/>
                </a:solidFill>
              </a:rPr>
              <a:t> via un </a:t>
            </a:r>
            <a:r>
              <a:rPr lang="en-US" sz="4000" dirty="0" err="1">
                <a:solidFill>
                  <a:srgbClr val="FFFFFF"/>
                </a:solidFill>
              </a:rPr>
              <a:t>Appui</a:t>
            </a:r>
            <a:r>
              <a:rPr lang="en-US" sz="4000" dirty="0">
                <a:solidFill>
                  <a:srgbClr val="FFFFFF"/>
                </a:solidFill>
              </a:rPr>
              <a:t> </a:t>
            </a:r>
            <a:r>
              <a:rPr lang="en-US" sz="4000" dirty="0" err="1">
                <a:solidFill>
                  <a:srgbClr val="FFFFFF"/>
                </a:solidFill>
              </a:rPr>
              <a:t>Budgetaire</a:t>
            </a:r>
            <a:endParaRPr lang="en-US" sz="4000" dirty="0">
              <a:solidFill>
                <a:srgbClr val="FFFFFF"/>
              </a:solidFill>
            </a:endParaRPr>
          </a:p>
        </p:txBody>
      </p:sp>
      <p:pic>
        <p:nvPicPr>
          <p:cNvPr id="5" name="Picture 4">
            <a:extLst>
              <a:ext uri="{FF2B5EF4-FFF2-40B4-BE49-F238E27FC236}">
                <a16:creationId xmlns:a16="http://schemas.microsoft.com/office/drawing/2014/main" id="{0A42C14E-C8FE-76DB-05DF-AD35A53B551D}"/>
              </a:ext>
            </a:extLst>
          </p:cNvPr>
          <p:cNvPicPr>
            <a:picLocks noChangeAspect="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5112365" y="1562686"/>
            <a:ext cx="7079632" cy="5295314"/>
          </a:xfrm>
          <a:prstGeom prst="rect">
            <a:avLst/>
          </a:prstGeom>
          <a:noFill/>
          <a:ln>
            <a:noFill/>
          </a:ln>
        </p:spPr>
      </p:pic>
      <p:sp>
        <p:nvSpPr>
          <p:cNvPr id="8" name="Content Placeholder 2">
            <a:extLst>
              <a:ext uri="{FF2B5EF4-FFF2-40B4-BE49-F238E27FC236}">
                <a16:creationId xmlns:a16="http://schemas.microsoft.com/office/drawing/2014/main" id="{88CCABAD-13D2-63FE-23A6-0C9EEB51B3BB}"/>
              </a:ext>
            </a:extLst>
          </p:cNvPr>
          <p:cNvSpPr txBox="1">
            <a:spLocks/>
          </p:cNvSpPr>
          <p:nvPr/>
        </p:nvSpPr>
        <p:spPr>
          <a:xfrm>
            <a:off x="1" y="4925922"/>
            <a:ext cx="5112364" cy="1932078"/>
          </a:xfrm>
          <a:prstGeom prst="rect">
            <a:avLst/>
          </a:prstGeom>
        </p:spPr>
        <p:txBody>
          <a:bodyPr vert="horz" lIns="91440" tIns="45720" rIns="91440" bIns="45720" rtlCol="0" anchor="t" anchorCtr="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b="1" dirty="0">
                <a:solidFill>
                  <a:srgbClr val="0070C0"/>
                </a:solidFill>
              </a:rPr>
              <a:t>En Afrique du Sud, une seule mesure dans l’appui budgétaire BM a permis 6,000MW de PV et 3,000MW de BESS</a:t>
            </a:r>
            <a:r>
              <a:rPr lang="fr-FR" sz="2400" b="1" dirty="0"/>
              <a:t>,  </a:t>
            </a:r>
            <a:r>
              <a:rPr lang="fr-FR" sz="2400" dirty="0"/>
              <a:t>sortant tout le secteur de la zone rouge (300 jours de coupures par an a 0 aujourd’hui, et </a:t>
            </a:r>
            <a:r>
              <a:rPr lang="fr-FR" sz="2400" dirty="0" err="1"/>
              <a:t>Eskom</a:t>
            </a:r>
            <a:r>
              <a:rPr lang="fr-FR" sz="2400" dirty="0"/>
              <a:t> en net profit en 2025).  </a:t>
            </a:r>
          </a:p>
        </p:txBody>
      </p:sp>
      <p:cxnSp>
        <p:nvCxnSpPr>
          <p:cNvPr id="10" name="Straight Connector 9">
            <a:extLst>
              <a:ext uri="{FF2B5EF4-FFF2-40B4-BE49-F238E27FC236}">
                <a16:creationId xmlns:a16="http://schemas.microsoft.com/office/drawing/2014/main" id="{DC2E3123-283C-645D-D86E-9D2B5B364A05}"/>
              </a:ext>
            </a:extLst>
          </p:cNvPr>
          <p:cNvCxnSpPr/>
          <p:nvPr/>
        </p:nvCxnSpPr>
        <p:spPr>
          <a:xfrm>
            <a:off x="8104340" y="2279737"/>
            <a:ext cx="0" cy="37703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3465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02CD5-0BD9-7B7A-35E9-CB55A22645F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C983A6-2FE5-6481-B657-CFF9A37BDCB4}"/>
              </a:ext>
            </a:extLst>
          </p:cNvPr>
          <p:cNvSpPr>
            <a:spLocks noGrp="1"/>
          </p:cNvSpPr>
          <p:nvPr>
            <p:ph idx="1"/>
          </p:nvPr>
        </p:nvSpPr>
        <p:spPr>
          <a:xfrm>
            <a:off x="1" y="1976044"/>
            <a:ext cx="12191996" cy="2280501"/>
          </a:xfrm>
        </p:spPr>
        <p:txBody>
          <a:bodyPr anchor="t" anchorCtr="0">
            <a:normAutofit/>
          </a:bodyPr>
          <a:lstStyle/>
          <a:p>
            <a:r>
              <a:rPr lang="fr-FR" sz="2400" b="1" dirty="0">
                <a:solidFill>
                  <a:srgbClr val="0070C0"/>
                </a:solidFill>
              </a:rPr>
              <a:t>Les projets d’investissement des bailleurs incluent en général un volet d’assistance technique </a:t>
            </a:r>
            <a:r>
              <a:rPr lang="fr-FR" sz="2400" dirty="0"/>
              <a:t>destiné a préparer le cadre réglementaire idoine. </a:t>
            </a:r>
          </a:p>
          <a:p>
            <a:r>
              <a:rPr lang="fr-FR" sz="2400" b="1" dirty="0">
                <a:solidFill>
                  <a:srgbClr val="0070C0"/>
                </a:solidFill>
              </a:rPr>
              <a:t>Des appuis </a:t>
            </a:r>
            <a:r>
              <a:rPr lang="fr-FR" sz="2400" b="1" i="1" dirty="0">
                <a:solidFill>
                  <a:srgbClr val="0070C0"/>
                </a:solidFill>
              </a:rPr>
              <a:t>ad hoc </a:t>
            </a:r>
            <a:r>
              <a:rPr lang="fr-FR" sz="2400" b="1" dirty="0">
                <a:solidFill>
                  <a:srgbClr val="0070C0"/>
                </a:solidFill>
              </a:rPr>
              <a:t>peuvent être apportés en supplément aux projets pour accélérer ou renforcer le cadre institutionnel</a:t>
            </a:r>
            <a:r>
              <a:rPr lang="fr-FR" sz="2400" b="1" dirty="0"/>
              <a:t>, </a:t>
            </a:r>
            <a:r>
              <a:rPr lang="fr-FR" sz="2400" dirty="0"/>
              <a:t>a travers une refonte tarifaire, un schéma directeur, un pilote de mini-réseau qui informe la législation sur ce sous-secteur, etc. </a:t>
            </a:r>
          </a:p>
        </p:txBody>
      </p:sp>
      <p:pic>
        <p:nvPicPr>
          <p:cNvPr id="11" name="Picture 10">
            <a:extLst>
              <a:ext uri="{FF2B5EF4-FFF2-40B4-BE49-F238E27FC236}">
                <a16:creationId xmlns:a16="http://schemas.microsoft.com/office/drawing/2014/main" id="{FF6C286F-3177-E726-CCC5-08C404CD5774}"/>
              </a:ext>
            </a:extLst>
          </p:cNvPr>
          <p:cNvPicPr>
            <a:picLocks noChangeAspect="1"/>
          </p:cNvPicPr>
          <p:nvPr/>
        </p:nvPicPr>
        <p:blipFill>
          <a:blip r:embed="rId2"/>
          <a:stretch>
            <a:fillRect/>
          </a:stretch>
        </p:blipFill>
        <p:spPr>
          <a:xfrm>
            <a:off x="0" y="-4793"/>
            <a:ext cx="12192000" cy="1556561"/>
          </a:xfrm>
          <a:prstGeom prst="rect">
            <a:avLst/>
          </a:prstGeom>
        </p:spPr>
      </p:pic>
      <p:sp>
        <p:nvSpPr>
          <p:cNvPr id="13" name="Title 1">
            <a:extLst>
              <a:ext uri="{FF2B5EF4-FFF2-40B4-BE49-F238E27FC236}">
                <a16:creationId xmlns:a16="http://schemas.microsoft.com/office/drawing/2014/main" id="{CA740786-D96B-0D75-5914-6340ACF4D723}"/>
              </a:ext>
            </a:extLst>
          </p:cNvPr>
          <p:cNvSpPr>
            <a:spLocks noGrp="1"/>
          </p:cNvSpPr>
          <p:nvPr>
            <p:ph type="title"/>
          </p:nvPr>
        </p:nvSpPr>
        <p:spPr>
          <a:xfrm>
            <a:off x="617219" y="294538"/>
            <a:ext cx="11574777" cy="1033669"/>
          </a:xfrm>
        </p:spPr>
        <p:txBody>
          <a:bodyPr>
            <a:normAutofit fontScale="90000"/>
          </a:bodyPr>
          <a:lstStyle/>
          <a:p>
            <a:r>
              <a:rPr lang="en-US" sz="4000" dirty="0" err="1">
                <a:solidFill>
                  <a:srgbClr val="FFFFFF"/>
                </a:solidFill>
              </a:rPr>
              <a:t>Soutien</a:t>
            </a:r>
            <a:r>
              <a:rPr lang="en-US" sz="4000" dirty="0">
                <a:solidFill>
                  <a:srgbClr val="FFFFFF"/>
                </a:solidFill>
              </a:rPr>
              <a:t> a la R</a:t>
            </a:r>
            <a:r>
              <a:rPr lang="fr-FR" sz="4000" dirty="0">
                <a:solidFill>
                  <a:srgbClr val="FFFFFF"/>
                </a:solidFill>
              </a:rPr>
              <a:t>é</a:t>
            </a:r>
            <a:r>
              <a:rPr lang="en-US" sz="4000" dirty="0" err="1">
                <a:solidFill>
                  <a:srgbClr val="FFFFFF"/>
                </a:solidFill>
              </a:rPr>
              <a:t>glementation</a:t>
            </a:r>
            <a:r>
              <a:rPr lang="en-US" sz="4000" dirty="0">
                <a:solidFill>
                  <a:srgbClr val="FFFFFF"/>
                </a:solidFill>
              </a:rPr>
              <a:t> a travers les </a:t>
            </a:r>
            <a:r>
              <a:rPr lang="en-US" sz="4000" dirty="0" err="1">
                <a:solidFill>
                  <a:srgbClr val="FFFFFF"/>
                </a:solidFill>
              </a:rPr>
              <a:t>Projets</a:t>
            </a:r>
            <a:r>
              <a:rPr lang="en-US" sz="4000" dirty="0">
                <a:solidFill>
                  <a:srgbClr val="FFFFFF"/>
                </a:solidFill>
              </a:rPr>
              <a:t> </a:t>
            </a:r>
            <a:r>
              <a:rPr lang="en-US" sz="4000" dirty="0" err="1">
                <a:solidFill>
                  <a:srgbClr val="FFFFFF"/>
                </a:solidFill>
              </a:rPr>
              <a:t>eux</a:t>
            </a:r>
            <a:r>
              <a:rPr lang="en-US" sz="4000" dirty="0">
                <a:solidFill>
                  <a:srgbClr val="FFFFFF"/>
                </a:solidFill>
              </a:rPr>
              <a:t>-memes</a:t>
            </a:r>
          </a:p>
        </p:txBody>
      </p:sp>
      <p:sp>
        <p:nvSpPr>
          <p:cNvPr id="15" name="Content Placeholder 2">
            <a:extLst>
              <a:ext uri="{FF2B5EF4-FFF2-40B4-BE49-F238E27FC236}">
                <a16:creationId xmlns:a16="http://schemas.microsoft.com/office/drawing/2014/main" id="{ED085149-08AD-1AC9-7566-6F996874AC86}"/>
              </a:ext>
            </a:extLst>
          </p:cNvPr>
          <p:cNvSpPr txBox="1">
            <a:spLocks/>
          </p:cNvSpPr>
          <p:nvPr/>
        </p:nvSpPr>
        <p:spPr>
          <a:xfrm>
            <a:off x="27141" y="4069974"/>
            <a:ext cx="12191996" cy="2280501"/>
          </a:xfrm>
          <a:prstGeom prst="rect">
            <a:avLst/>
          </a:prstGeom>
        </p:spPr>
        <p:txBody>
          <a:bodyPr vert="horz" lIns="91440" tIns="45720" rIns="91440" bIns="45720" rtlCol="0" anchor="t" anchorCtr="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b="1" dirty="0">
                <a:solidFill>
                  <a:srgbClr val="0070C0"/>
                </a:solidFill>
              </a:rPr>
              <a:t>Ex. : En Afrique du Sud, le projet pilote de Batteries a développé le cadre réglementaire permettant le déploiement plus rapide de technologies de stockage. </a:t>
            </a:r>
            <a:r>
              <a:rPr lang="fr-FR" sz="2400" dirty="0"/>
              <a:t>Le projet a financé les études de marché, échanges d’expérience (y compris avec FERC), le code réseau et le cadre environnemental pour les BESS connectées au réseau. </a:t>
            </a:r>
            <a:r>
              <a:rPr lang="fr-FR" sz="2400" u="sng" dirty="0"/>
              <a:t>Résultats</a:t>
            </a:r>
            <a:r>
              <a:rPr lang="fr-FR" sz="2400" dirty="0"/>
              <a:t>: BESS exclues des infrastructures soumises a autorisation environnementale, mais loi BESS considère le stockage par batterie dans le régime des moyens de production d’ électricité. 3,000 MW d’appel d’offres en stockage BESS sur le réseau, entre 2022 et 2025.</a:t>
            </a:r>
          </a:p>
        </p:txBody>
      </p:sp>
    </p:spTree>
    <p:extLst>
      <p:ext uri="{BB962C8B-B14F-4D97-AF65-F5344CB8AC3E}">
        <p14:creationId xmlns:p14="http://schemas.microsoft.com/office/powerpoint/2010/main" val="349320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938139-E41E-E26D-5EBB-36E3F24A4204}"/>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6AAB9B4-8643-B37A-A385-2243D9E76B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26471B9F-6D65-FA42-C72A-8EBC1DAB6A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04838478-17D7-616C-0047-33A64B3A7F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4" name="Rectangle 13">
            <a:extLst>
              <a:ext uri="{FF2B5EF4-FFF2-40B4-BE49-F238E27FC236}">
                <a16:creationId xmlns:a16="http://schemas.microsoft.com/office/drawing/2014/main" id="{F280440A-6778-3DE8-E4A6-2097D90245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6" name="Rectangle 15">
            <a:extLst>
              <a:ext uri="{FF2B5EF4-FFF2-40B4-BE49-F238E27FC236}">
                <a16:creationId xmlns:a16="http://schemas.microsoft.com/office/drawing/2014/main" id="{92DE73EA-F355-B265-6B4C-00E92449FA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367E7EFB-53CB-F282-3736-DA06F77E4093}"/>
              </a:ext>
            </a:extLst>
          </p:cNvPr>
          <p:cNvSpPr>
            <a:spLocks noGrp="1"/>
          </p:cNvSpPr>
          <p:nvPr>
            <p:ph type="title"/>
          </p:nvPr>
        </p:nvSpPr>
        <p:spPr>
          <a:xfrm>
            <a:off x="125730" y="289965"/>
            <a:ext cx="11978639" cy="1033669"/>
          </a:xfrm>
        </p:spPr>
        <p:txBody>
          <a:bodyPr>
            <a:normAutofit fontScale="90000"/>
          </a:bodyPr>
          <a:lstStyle/>
          <a:p>
            <a:pPr algn="ctr"/>
            <a:r>
              <a:rPr lang="en-US" sz="4000" dirty="0">
                <a:solidFill>
                  <a:srgbClr val="FFFFFF"/>
                </a:solidFill>
              </a:rPr>
              <a:t>L</a:t>
            </a:r>
            <a:r>
              <a:rPr lang="fr-FR" sz="4000" dirty="0">
                <a:solidFill>
                  <a:srgbClr val="FFFFFF"/>
                </a:solidFill>
              </a:rPr>
              <a:t>’initiative M300 : des engagements réglementaires pour catalyser les financements</a:t>
            </a:r>
            <a:endParaRPr lang="en-US" sz="4000" dirty="0">
              <a:solidFill>
                <a:srgbClr val="FFFFFF"/>
              </a:solidFill>
            </a:endParaRPr>
          </a:p>
        </p:txBody>
      </p:sp>
      <p:pic>
        <p:nvPicPr>
          <p:cNvPr id="1032" name="Picture 8" descr="Mission 300">
            <a:hlinkClick r:id="rId3"/>
            <a:extLst>
              <a:ext uri="{FF2B5EF4-FFF2-40B4-BE49-F238E27FC236}">
                <a16:creationId xmlns:a16="http://schemas.microsoft.com/office/drawing/2014/main" id="{88857993-92B2-7AA2-BC09-F4DB0B5589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1207" y="1830601"/>
            <a:ext cx="3680532" cy="4774177"/>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F5CADC73-111C-28A8-23A8-A56223AF16EF}"/>
              </a:ext>
            </a:extLst>
          </p:cNvPr>
          <p:cNvSpPr>
            <a:spLocks noGrp="1"/>
          </p:cNvSpPr>
          <p:nvPr>
            <p:ph idx="1"/>
          </p:nvPr>
        </p:nvSpPr>
        <p:spPr>
          <a:xfrm>
            <a:off x="-3" y="1825249"/>
            <a:ext cx="8423836" cy="4804933"/>
          </a:xfrm>
        </p:spPr>
        <p:txBody>
          <a:bodyPr anchor="t" anchorCtr="0">
            <a:normAutofit/>
          </a:bodyPr>
          <a:lstStyle/>
          <a:p>
            <a:r>
              <a:rPr lang="fr-FR" sz="2400" b="1" dirty="0">
                <a:solidFill>
                  <a:srgbClr val="0070C0"/>
                </a:solidFill>
              </a:rPr>
              <a:t>Tous les Pactes Energie M300 contiennent des engagements règlementaires </a:t>
            </a:r>
            <a:r>
              <a:rPr lang="fr-FR" sz="2400" dirty="0"/>
              <a:t>visant a l’accélération de l’électrification et la mobilisation des investissements du secteur privé.  </a:t>
            </a:r>
          </a:p>
          <a:p>
            <a:r>
              <a:rPr lang="fr-FR" sz="2400" b="1" dirty="0">
                <a:solidFill>
                  <a:srgbClr val="0070C0"/>
                </a:solidFill>
              </a:rPr>
              <a:t>Les engagements règlementaires mobilisent davantage de financements autour d’une même ambition </a:t>
            </a:r>
            <a:r>
              <a:rPr lang="fr-FR" sz="2400" dirty="0"/>
              <a:t>a travers les bailleurs (meilleure coordination) ou/et les investisseurs privés (meilleure visibilité, moins de risque).</a:t>
            </a:r>
          </a:p>
        </p:txBody>
      </p:sp>
      <p:sp>
        <p:nvSpPr>
          <p:cNvPr id="11" name="Content Placeholder 2">
            <a:extLst>
              <a:ext uri="{FF2B5EF4-FFF2-40B4-BE49-F238E27FC236}">
                <a16:creationId xmlns:a16="http://schemas.microsoft.com/office/drawing/2014/main" id="{22593779-2D01-5268-5BF1-ED8E2C61BB7D}"/>
              </a:ext>
            </a:extLst>
          </p:cNvPr>
          <p:cNvSpPr txBox="1">
            <a:spLocks/>
          </p:cNvSpPr>
          <p:nvPr/>
        </p:nvSpPr>
        <p:spPr>
          <a:xfrm>
            <a:off x="150261" y="4957050"/>
            <a:ext cx="8423836" cy="3320861"/>
          </a:xfrm>
          <a:prstGeom prst="rect">
            <a:avLst/>
          </a:prstGeom>
        </p:spPr>
        <p:txBody>
          <a:bodyPr vert="horz" lIns="91440" tIns="45720" rIns="91440" bIns="4572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b="1" dirty="0">
                <a:solidFill>
                  <a:srgbClr val="0070C0"/>
                </a:solidFill>
              </a:rPr>
              <a:t>Depuis janvier 2024, la mise en vigueur de mesures règlementaires du Pacte M300 de la Mauritanie a permis de mobiliser de nombreux bailleurs et investisseurs privés</a:t>
            </a:r>
            <a:r>
              <a:rPr lang="fr-FR" sz="2400" b="1" dirty="0"/>
              <a:t>, </a:t>
            </a:r>
            <a:r>
              <a:rPr lang="fr-FR" sz="2400" dirty="0"/>
              <a:t>40 pour cent des objectifs de financement prive d’ici 2030 (1,2md$) sont déjà atteints.  </a:t>
            </a:r>
          </a:p>
        </p:txBody>
      </p:sp>
    </p:spTree>
    <p:extLst>
      <p:ext uri="{BB962C8B-B14F-4D97-AF65-F5344CB8AC3E}">
        <p14:creationId xmlns:p14="http://schemas.microsoft.com/office/powerpoint/2010/main" val="4293403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402</TotalTime>
  <Words>818</Words>
  <Application>Microsoft Office PowerPoint</Application>
  <PresentationFormat>Grand écran</PresentationFormat>
  <Paragraphs>31</Paragraphs>
  <Slides>7</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Aptos</vt:lpstr>
      <vt:lpstr>Aptos Display</vt:lpstr>
      <vt:lpstr>Arial</vt:lpstr>
      <vt:lpstr>Calibri</vt:lpstr>
      <vt:lpstr>Office Theme</vt:lpstr>
      <vt:lpstr> Atelier RegulaE  Ouverture des marchés de l’électricité : cadres, pratiques, et retours d’expérience </vt:lpstr>
      <vt:lpstr>Présentation PowerPoint</vt:lpstr>
      <vt:lpstr>La préparation d’un cadre contractuel PPP équilibré est un préalable particulièrement impactant pour la viabilité des projets</vt:lpstr>
      <vt:lpstr>Réglementation pour l’ouverture du Marché: trouver le bon dosage…</vt:lpstr>
      <vt:lpstr>Soutien a la Réglementation via un Appui Budgetaire</vt:lpstr>
      <vt:lpstr>Soutien a la Réglementation a travers les Projets eux-memes</vt:lpstr>
      <vt:lpstr>L’initiative M300 : des engagements réglementaires pour catalyser les financements</vt:lpstr>
    </vt:vector>
  </TitlesOfParts>
  <Company>WBG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Atelier RegulaE  Ouverture des marchés de l’électricité : cadres, pratiques, et retours d’expérience </dc:title>
  <dc:creator>Tom Remy</dc:creator>
  <cp:lastModifiedBy>Schnoebelen Juliette</cp:lastModifiedBy>
  <cp:revision>21</cp:revision>
  <dcterms:created xsi:type="dcterms:W3CDTF">2025-10-10T14:43:19Z</dcterms:created>
  <dcterms:modified xsi:type="dcterms:W3CDTF">2026-02-02T16:02:12Z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1bf45b6-5649-4236-82a3-f45024cd282e_Enabled">
    <vt:lpwstr>true</vt:lpwstr>
  </property>
  <property fmtid="{D5CDD505-2E9C-101B-9397-08002B2CF9AE}" pid="3" name="MSIP_Label_f1bf45b6-5649-4236-82a3-f45024cd282e_SetDate">
    <vt:lpwstr>2025-10-10T14:43:39Z</vt:lpwstr>
  </property>
  <property fmtid="{D5CDD505-2E9C-101B-9397-08002B2CF9AE}" pid="4" name="MSIP_Label_f1bf45b6-5649-4236-82a3-f45024cd282e_Method">
    <vt:lpwstr>Standard</vt:lpwstr>
  </property>
  <property fmtid="{D5CDD505-2E9C-101B-9397-08002B2CF9AE}" pid="5" name="MSIP_Label_f1bf45b6-5649-4236-82a3-f45024cd282e_Name">
    <vt:lpwstr>Official Use Only</vt:lpwstr>
  </property>
  <property fmtid="{D5CDD505-2E9C-101B-9397-08002B2CF9AE}" pid="6" name="MSIP_Label_f1bf45b6-5649-4236-82a3-f45024cd282e_SiteId">
    <vt:lpwstr>31a2fec0-266b-4c67-b56e-2796d8f59c36</vt:lpwstr>
  </property>
  <property fmtid="{D5CDD505-2E9C-101B-9397-08002B2CF9AE}" pid="7" name="MSIP_Label_f1bf45b6-5649-4236-82a3-f45024cd282e_ActionId">
    <vt:lpwstr>6e7ef5e9-6df7-4a3e-a491-4c153b6e2eec</vt:lpwstr>
  </property>
  <property fmtid="{D5CDD505-2E9C-101B-9397-08002B2CF9AE}" pid="8" name="MSIP_Label_f1bf45b6-5649-4236-82a3-f45024cd282e_ContentBits">
    <vt:lpwstr>2</vt:lpwstr>
  </property>
  <property fmtid="{D5CDD505-2E9C-101B-9397-08002B2CF9AE}" pid="9" name="MSIP_Label_f1bf45b6-5649-4236-82a3-f45024cd282e_Tag">
    <vt:lpwstr>10, 3, 0, 1</vt:lpwstr>
  </property>
  <property fmtid="{D5CDD505-2E9C-101B-9397-08002B2CF9AE}" pid="10" name="ClassificationContentMarkingFooterLocations">
    <vt:lpwstr>Office Theme:8</vt:lpwstr>
  </property>
  <property fmtid="{D5CDD505-2E9C-101B-9397-08002B2CF9AE}" pid="11" name="ClassificationContentMarkingFooterText">
    <vt:lpwstr>Official Use Only</vt:lpwstr>
  </property>
</Properties>
</file>